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8"/>
  </p:notesMasterIdLst>
  <p:handoutMasterIdLst>
    <p:handoutMasterId r:id="rId19"/>
  </p:handoutMasterIdLst>
  <p:sldIdLst>
    <p:sldId id="580" r:id="rId2"/>
    <p:sldId id="542" r:id="rId3"/>
    <p:sldId id="508" r:id="rId4"/>
    <p:sldId id="545" r:id="rId5"/>
    <p:sldId id="590" r:id="rId6"/>
    <p:sldId id="574" r:id="rId7"/>
    <p:sldId id="589" r:id="rId8"/>
    <p:sldId id="584" r:id="rId9"/>
    <p:sldId id="585" r:id="rId10"/>
    <p:sldId id="586" r:id="rId11"/>
    <p:sldId id="587" r:id="rId12"/>
    <p:sldId id="588" r:id="rId13"/>
    <p:sldId id="577" r:id="rId14"/>
    <p:sldId id="583" r:id="rId15"/>
    <p:sldId id="582" r:id="rId16"/>
    <p:sldId id="58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2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9396008"/>
        <c:axId val="-2069240696"/>
      </c:scatterChart>
      <c:valAx>
        <c:axId val="2039396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9240696"/>
        <c:crosses val="autoZero"/>
        <c:crossBetween val="midCat"/>
      </c:valAx>
      <c:valAx>
        <c:axId val="-2069240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39396008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Ellyn Daugherty, </a:t>
            </a:r>
            <a:r>
              <a:rPr lang="en-US" dirty="0" err="1"/>
              <a:t>Ellyn@</a:t>
            </a:r>
            <a:r>
              <a:rPr lang="en-US" dirty="0" err="1" smtClean="0"/>
              <a:t>BiotechEd.com</a:t>
            </a:r>
            <a:r>
              <a:rPr lang="en-US" dirty="0"/>
              <a:t>	</a:t>
            </a:r>
          </a:p>
          <a:p>
            <a:pPr>
              <a:defRPr/>
            </a:pPr>
            <a:r>
              <a:rPr lang="en-US" dirty="0" err="1"/>
              <a:t>www.BiotechEd.com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971800" y="0"/>
            <a:ext cx="388461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Proteins are the Cash of Biotech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rAmylase</a:t>
            </a:r>
            <a:r>
              <a:rPr lang="en-US" dirty="0" smtClean="0"/>
              <a:t> Project: Lab </a:t>
            </a:r>
            <a:r>
              <a:rPr lang="en-US" dirty="0" smtClean="0"/>
              <a:t>5f</a:t>
            </a:r>
            <a:r>
              <a:rPr lang="en-US" dirty="0" smtClean="0"/>
              <a:t> PAGE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EMC-Paradigm Publishing</a:t>
            </a:r>
          </a:p>
          <a:p>
            <a:pPr>
              <a:defRPr/>
            </a:pPr>
            <a:r>
              <a:rPr lang="en-US" dirty="0" err="1"/>
              <a:t>www.emcp.com</a:t>
            </a:r>
            <a:r>
              <a:rPr lang="en-US" dirty="0"/>
              <a:t>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www.FisherEdu.com</a:t>
            </a:r>
            <a:r>
              <a:rPr lang="en-US" dirty="0"/>
              <a:t>/bs4nm</a:t>
            </a: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</a:rPr>
              <a:t>www.gbiosciences.com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BTSNM.aspx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hyperlink" Target="http://www.BiotechEd.com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" TargetMode="External"/><Relationship Id="rId3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hart" Target="../charts/chart1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Proteins are the </a:t>
            </a:r>
            <a:r>
              <a:rPr lang="en-US" sz="3600" dirty="0">
                <a:latin typeface="Comic Sans MS" charset="0"/>
                <a:cs typeface="Comic Sans MS" charset="0"/>
              </a:rPr>
              <a:t>C</a:t>
            </a:r>
            <a:r>
              <a:rPr lang="en-US" sz="3600" dirty="0" smtClean="0">
                <a:latin typeface="Comic Sans MS" charset="0"/>
                <a:cs typeface="Comic Sans MS" charset="0"/>
              </a:rPr>
              <a:t>ash </a:t>
            </a:r>
            <a:r>
              <a:rPr lang="en-US" sz="3600" dirty="0" smtClean="0">
                <a:latin typeface="Comic Sans MS" charset="0"/>
                <a:cs typeface="Comic Sans MS" charset="0"/>
              </a:rPr>
              <a:t>of Biotech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21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Lab 5F Characterizing Proteins using PAGE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14800"/>
            <a:ext cx="2649176" cy="2209800"/>
          </a:xfrm>
          <a:prstGeom prst="rect">
            <a:avLst/>
          </a:prstGeom>
        </p:spPr>
      </p:pic>
      <p:sp>
        <p:nvSpPr>
          <p:cNvPr id="9" name="Rectangle 243"/>
          <p:cNvSpPr>
            <a:spLocks noGrp="1" noChangeArrowheads="1"/>
          </p:cNvSpPr>
          <p:nvPr/>
        </p:nvSpPr>
        <p:spPr bwMode="auto">
          <a:xfrm>
            <a:off x="5334000" y="33528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sz="1800" dirty="0" err="1" smtClean="0">
                <a:solidFill>
                  <a:srgbClr val="0000FF"/>
                </a:solidFill>
                <a:latin typeface="Arial" charset="0"/>
              </a:rPr>
              <a:t>ellyn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@BiotechEd.com</a:t>
            </a: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algn="ctr"/>
            <a:r>
              <a:rPr lang="en-US" sz="1800" dirty="0" err="1" smtClean="0">
                <a:solidFill>
                  <a:srgbClr val="0000FF"/>
                </a:solidFill>
                <a:latin typeface="Arial" charset="0"/>
                <a:hlinkClick r:id="rId4"/>
              </a:rPr>
              <a:t>www.BiotechEd.com</a:t>
            </a:r>
            <a:endParaRPr lang="en-US" sz="1800" dirty="0" smtClean="0">
              <a:solidFill>
                <a:srgbClr val="0000FF"/>
              </a:solidFill>
              <a:latin typeface="Arial" charset="0"/>
            </a:endParaRPr>
          </a:p>
          <a:p>
            <a:pPr algn="ctr"/>
            <a:endParaRPr lang="en-US" sz="1800" dirty="0" smtClean="0">
              <a:solidFill>
                <a:srgbClr val="0000FF"/>
              </a:solidFill>
              <a:latin typeface="Arial" charset="0"/>
            </a:endParaRPr>
          </a:p>
          <a:p>
            <a:pPr algn="ctr"/>
            <a:endParaRPr lang="en-US" sz="1800" dirty="0" smtClean="0">
              <a:latin typeface="Arial" charset="0"/>
            </a:endParaRPr>
          </a:p>
          <a:p>
            <a:pPr algn="ctr"/>
            <a:endParaRPr lang="en-US" sz="1800" dirty="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62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B:S4NM - The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rAmylase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Project Kits - </a:t>
            </a:r>
            <a:r>
              <a:rPr lang="en-US" sz="1800" i="1" dirty="0">
                <a:solidFill>
                  <a:srgbClr val="FF0000"/>
                </a:solidFill>
                <a:latin typeface="Arial"/>
                <a:cs typeface="Arial"/>
              </a:rPr>
              <a:t>Kit # BTNM-</a:t>
            </a:r>
            <a:r>
              <a:rPr lang="en-US" sz="1800" i="1" dirty="0" smtClean="0">
                <a:solidFill>
                  <a:srgbClr val="FF0000"/>
                </a:solidFill>
                <a:latin typeface="Arial"/>
                <a:cs typeface="Arial"/>
              </a:rPr>
              <a:t>5f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7" descr="BioTech2E_Lab_CoverFro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2133600" cy="281175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43"/>
          <p:cNvSpPr>
            <a:spLocks noGrp="1" noChangeArrowheads="1"/>
          </p:cNvSpPr>
          <p:nvPr/>
        </p:nvSpPr>
        <p:spPr bwMode="auto">
          <a:xfrm>
            <a:off x="5486400" y="4343400"/>
            <a:ext cx="3657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While you wait, please: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285750" indent="-285750"/>
            <a:r>
              <a:rPr lang="en-US" sz="1800" dirty="0" smtClean="0">
                <a:latin typeface="Arial" charset="0"/>
              </a:rPr>
              <a:t>1) Read through the </a:t>
            </a:r>
            <a:r>
              <a:rPr lang="en-US" sz="1800" dirty="0">
                <a:latin typeface="Arial" charset="0"/>
              </a:rPr>
              <a:t>l</a:t>
            </a:r>
            <a:r>
              <a:rPr lang="en-US" sz="1800" dirty="0" smtClean="0">
                <a:latin typeface="Arial" charset="0"/>
              </a:rPr>
              <a:t>ab sheets.</a:t>
            </a:r>
            <a:endParaRPr lang="en-US" sz="1800" dirty="0">
              <a:latin typeface="Arial" charset="0"/>
            </a:endParaRPr>
          </a:p>
          <a:p>
            <a:pPr marL="285750" indent="-285750"/>
            <a:r>
              <a:rPr lang="en-US" sz="1800" dirty="0" smtClean="0">
                <a:latin typeface="Arial" charset="0"/>
              </a:rPr>
              <a:t>2) </a:t>
            </a:r>
            <a:r>
              <a:rPr lang="en-US" sz="1800" dirty="0">
                <a:latin typeface="Arial" charset="0"/>
              </a:rPr>
              <a:t>N</a:t>
            </a:r>
            <a:r>
              <a:rPr lang="en-US" sz="1800" dirty="0" smtClean="0">
                <a:latin typeface="Arial" charset="0"/>
              </a:rPr>
              <a:t>ot an expert </a:t>
            </a:r>
            <a:r>
              <a:rPr lang="en-US" sz="1800" dirty="0" err="1" smtClean="0">
                <a:latin typeface="Arial" charset="0"/>
              </a:rPr>
              <a:t>micropipetter</a:t>
            </a:r>
            <a:r>
              <a:rPr lang="en-US" sz="1800" dirty="0" smtClean="0">
                <a:latin typeface="Arial" charset="0"/>
              </a:rPr>
              <a:t>? </a:t>
            </a:r>
          </a:p>
          <a:p>
            <a:pPr marL="285750" indent="-285750"/>
            <a:r>
              <a:rPr lang="en-US" sz="1800" dirty="0">
                <a:latin typeface="Arial" charset="0"/>
              </a:rPr>
              <a:t>	</a:t>
            </a:r>
            <a:r>
              <a:rPr lang="en-US" sz="1800" dirty="0" smtClean="0">
                <a:latin typeface="Arial" charset="0"/>
              </a:rPr>
              <a:t>Ask someone near you to review with you.</a:t>
            </a:r>
          </a:p>
          <a:p>
            <a:pPr marL="285750" indent="-285750"/>
            <a:r>
              <a:rPr lang="en-US" sz="1800" dirty="0" smtClean="0">
                <a:latin typeface="Arial" charset="0"/>
              </a:rPr>
              <a:t>3) Do Procedure Part I, Step 1 = Label tubes.</a:t>
            </a:r>
          </a:p>
          <a:p>
            <a:r>
              <a:rPr lang="en-US" sz="2000" dirty="0" smtClean="0">
                <a:latin typeface="Arial" charset="0"/>
              </a:rPr>
              <a:t> </a:t>
            </a:r>
          </a:p>
          <a:p>
            <a:endParaRPr lang="en-US" sz="2000" b="1" dirty="0" smtClean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0" y="1828800"/>
            <a:ext cx="381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Brought to you by </a:t>
            </a:r>
          </a:p>
          <a:p>
            <a:pPr algn="ctr"/>
            <a:r>
              <a:rPr lang="en-US" sz="2000" dirty="0">
                <a:latin typeface="Arial" charset="0"/>
              </a:rPr>
              <a:t>Fisher Science Education </a:t>
            </a:r>
          </a:p>
          <a:p>
            <a:pPr algn="ctr"/>
            <a:r>
              <a:rPr lang="en-US" sz="2000" dirty="0">
                <a:latin typeface="Arial" charset="0"/>
              </a:rPr>
              <a:t>G-Biosciences </a:t>
            </a:r>
            <a:endParaRPr lang="en-US" sz="2000" dirty="0" smtClean="0">
              <a:latin typeface="Arial" charset="0"/>
            </a:endParaRPr>
          </a:p>
          <a:p>
            <a:pPr algn="ctr"/>
            <a:r>
              <a:rPr lang="en-US" sz="1800" dirty="0" smtClean="0">
                <a:latin typeface="Arial" charset="0"/>
              </a:rPr>
              <a:t>and</a:t>
            </a:r>
            <a:r>
              <a:rPr lang="en-US" sz="2000" dirty="0" smtClean="0">
                <a:latin typeface="Arial" charset="0"/>
              </a:rPr>
              <a:t> 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>
                <a:latin typeface="Arial" charset="0"/>
              </a:rPr>
              <a:t>Ellyn Daugherty</a:t>
            </a:r>
          </a:p>
        </p:txBody>
      </p:sp>
      <p:pic>
        <p:nvPicPr>
          <p:cNvPr id="5" name="Picture 4" descr="4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5029201" cy="159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611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996652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17373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0423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54542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321"/>
            <a:ext cx="7620000" cy="464867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Picture 3" descr="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696200" cy="24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7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>
            <a:spLocks noChangeArrowheads="1"/>
          </p:cNvSpPr>
          <p:nvPr/>
        </p:nvSpPr>
        <p:spPr bwMode="auto">
          <a:xfrm>
            <a:off x="0" y="152400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i="0" dirty="0">
                <a:latin typeface="Comic Sans MS" charset="0"/>
                <a:cs typeface="Comic Sans MS" charset="0"/>
              </a:rPr>
              <a:t>Computer Modeling of </a:t>
            </a:r>
            <a:r>
              <a:rPr lang="en-US" sz="3600" i="0" dirty="0" smtClean="0">
                <a:latin typeface="Comic Sans MS" charset="0"/>
                <a:cs typeface="Comic Sans MS" charset="0"/>
              </a:rPr>
              <a:t>Bacterial Amylase</a:t>
            </a:r>
            <a:endParaRPr lang="en-US" sz="3600" i="0" dirty="0">
              <a:latin typeface="Comic Sans MS" charset="0"/>
              <a:cs typeface="Comic Sans MS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3048000"/>
            <a:ext cx="9144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 dirty="0" smtClean="0">
                <a:solidFill>
                  <a:srgbClr val="0000FF"/>
                </a:solidFill>
                <a:latin typeface="+mn-lt"/>
                <a:cs typeface="Comic Sans MS" charset="0"/>
              </a:rPr>
              <a:t>2 good options:</a:t>
            </a:r>
            <a:endParaRPr lang="en-US" sz="1000" i="0" dirty="0" smtClean="0">
              <a:solidFill>
                <a:srgbClr val="0000FF"/>
              </a:solidFill>
              <a:latin typeface="+mn-lt"/>
              <a:cs typeface="Comic Sans MS" charset="0"/>
            </a:endParaRPr>
          </a:p>
          <a:p>
            <a:pPr>
              <a:defRPr/>
            </a:pPr>
            <a:endParaRPr lang="en-US" sz="1000" i="0" dirty="0" smtClean="0">
              <a:solidFill>
                <a:srgbClr val="0000FF"/>
              </a:solidFill>
              <a:latin typeface="+mn-lt"/>
              <a:cs typeface="Comic Sans MS" charset="0"/>
            </a:endParaRPr>
          </a:p>
          <a:p>
            <a:pPr marL="806450" indent="-465138">
              <a:defRPr/>
            </a:pPr>
            <a:r>
              <a:rPr lang="en-US" sz="2000" i="0" dirty="0" smtClean="0">
                <a:latin typeface="+mn-lt"/>
                <a:cs typeface="Comic Sans MS" charset="0"/>
              </a:rPr>
              <a:t>1a) Using </a:t>
            </a:r>
            <a:r>
              <a:rPr lang="en-US" sz="2000" b="1" i="0" dirty="0" smtClean="0">
                <a:latin typeface="+mn-lt"/>
                <a:cs typeface="Comic Sans MS" charset="0"/>
              </a:rPr>
              <a:t>Cn3D</a:t>
            </a:r>
            <a:r>
              <a:rPr lang="en-US" sz="2000" i="0" dirty="0" smtClean="0">
                <a:latin typeface="+mn-lt"/>
                <a:cs typeface="Comic Sans MS" charset="0"/>
              </a:rPr>
              <a:t>, downloadable from NCBI (Tools) … can study the different forms of bacterial amylase</a:t>
            </a:r>
          </a:p>
          <a:p>
            <a:pPr marL="806450" indent="-465138">
              <a:defRPr/>
            </a:pPr>
            <a:r>
              <a:rPr lang="en-US" sz="2000" i="0" dirty="0" smtClean="0">
                <a:latin typeface="+mn-lt"/>
                <a:cs typeface="Comic Sans MS" charset="0"/>
              </a:rPr>
              <a:t>1b) Go to &gt;&gt;&gt; </a:t>
            </a:r>
            <a:r>
              <a:rPr lang="en-US" sz="2000" i="0" dirty="0" smtClean="0">
                <a:latin typeface="+mn-lt"/>
                <a:cs typeface="Comic Sans MS" charset="0"/>
                <a:hlinkClick r:id="rId2"/>
              </a:rPr>
              <a:t>https</a:t>
            </a:r>
            <a:r>
              <a:rPr lang="en-US" sz="2000" i="0" dirty="0">
                <a:latin typeface="+mn-lt"/>
                <a:cs typeface="Comic Sans MS" charset="0"/>
                <a:hlinkClick r:id="rId2"/>
              </a:rPr>
              <a:t>://</a:t>
            </a:r>
            <a:r>
              <a:rPr lang="en-US" sz="2000" i="0" dirty="0" smtClean="0">
                <a:latin typeface="+mn-lt"/>
                <a:cs typeface="Comic Sans MS" charset="0"/>
                <a:hlinkClick r:id="rId2"/>
              </a:rPr>
              <a:t>www.ncbi.nlm.nih.gov</a:t>
            </a:r>
            <a:r>
              <a:rPr lang="en-US" sz="2000" i="0" dirty="0">
                <a:latin typeface="+mn-lt"/>
                <a:cs typeface="Comic Sans MS" charset="0"/>
              </a:rPr>
              <a:t> </a:t>
            </a:r>
            <a:r>
              <a:rPr lang="en-US" sz="2000" i="0" dirty="0" smtClean="0">
                <a:latin typeface="+mn-lt"/>
                <a:cs typeface="Comic Sans MS" charset="0"/>
              </a:rPr>
              <a:t> Pick “Structure” in Databases and type “alpha amylase Bacillus </a:t>
            </a:r>
            <a:r>
              <a:rPr lang="en-US" sz="2000" i="0" dirty="0" err="1" smtClean="0">
                <a:latin typeface="+mn-lt"/>
                <a:cs typeface="Comic Sans MS" charset="0"/>
              </a:rPr>
              <a:t>licheniformis</a:t>
            </a:r>
            <a:r>
              <a:rPr lang="en-US" sz="2000" i="0" dirty="0" smtClean="0">
                <a:latin typeface="+mn-lt"/>
                <a:cs typeface="Comic Sans MS" charset="0"/>
              </a:rPr>
              <a:t>” in search box</a:t>
            </a:r>
          </a:p>
          <a:p>
            <a:pPr marL="806450" indent="-465138">
              <a:defRPr/>
            </a:pPr>
            <a:r>
              <a:rPr lang="en-US" sz="2000" i="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1c)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Find entry = PDB 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ID:</a:t>
            </a:r>
            <a:r>
              <a:rPr lang="en-US" sz="2000" b="1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1BLI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(download structure)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Then in the entry look for “Similar Structures” … and find the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engineered alpha amylase = PDB ID: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1E3Z</a:t>
            </a:r>
          </a:p>
          <a:p>
            <a:pPr marL="806450" indent="-465138">
              <a:defRPr/>
            </a:pP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1d) Download VAST to compare the structures</a:t>
            </a:r>
          </a:p>
          <a:p>
            <a:pPr marL="806450" indent="-519113">
              <a:defRPr/>
            </a:pPr>
            <a:endParaRPr lang="en-US" sz="2000" b="1" i="0" dirty="0" smtClean="0">
              <a:solidFill>
                <a:srgbClr val="FF0000"/>
              </a:solidFill>
              <a:latin typeface="+mn-lt"/>
              <a:cs typeface="Comic Sans MS" charset="0"/>
            </a:endParaRPr>
          </a:p>
          <a:p>
            <a:pPr marL="806450" indent="-519113"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2a) Use Molecular World application for </a:t>
            </a:r>
            <a:r>
              <a:rPr lang="en-US" sz="2000" i="0" dirty="0" err="1" smtClean="0">
                <a:solidFill>
                  <a:srgbClr val="FF0000"/>
                </a:solidFill>
                <a:latin typeface="+mn-lt"/>
                <a:cs typeface="Comic Sans MS" charset="0"/>
              </a:rPr>
              <a:t>iPad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or iPhone.</a:t>
            </a:r>
          </a:p>
          <a:p>
            <a:pPr marL="806450" indent="-465138">
              <a:defRPr/>
            </a:pPr>
            <a:r>
              <a:rPr lang="en-US" sz="2000" i="0" dirty="0">
                <a:solidFill>
                  <a:srgbClr val="FF0000"/>
                </a:solidFill>
                <a:latin typeface="+mn-lt"/>
                <a:cs typeface="Comic Sans MS" charset="0"/>
              </a:rPr>
              <a:t> 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   	Use 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PDB ID: </a:t>
            </a:r>
            <a:r>
              <a:rPr lang="en-US" sz="2000" b="1" i="0" dirty="0">
                <a:solidFill>
                  <a:srgbClr val="000000"/>
                </a:solidFill>
              </a:rPr>
              <a:t> 1BLI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sz="2000" b="1" i="0" dirty="0">
                <a:solidFill>
                  <a:srgbClr val="000000"/>
                </a:solidFill>
              </a:rPr>
              <a:t>1E3Z</a:t>
            </a:r>
          </a:p>
          <a:p>
            <a:pPr marL="806450" indent="-519113">
              <a:defRPr/>
            </a:pPr>
            <a:endParaRPr lang="en-US" sz="2000" i="0" dirty="0" smtClean="0">
              <a:solidFill>
                <a:srgbClr val="FF0000"/>
              </a:solidFill>
              <a:latin typeface="+mn-lt"/>
              <a:cs typeface="Comic Sans MS" charset="0"/>
            </a:endParaRPr>
          </a:p>
        </p:txBody>
      </p:sp>
      <p:pic>
        <p:nvPicPr>
          <p:cNvPr id="6" name="Picture 5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38200"/>
            <a:ext cx="3581400" cy="24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G-Biosciences’ BS4NM Laboratory Kits</a:t>
            </a:r>
          </a:p>
        </p:txBody>
      </p:sp>
      <p:pic>
        <p:nvPicPr>
          <p:cNvPr id="29698" name="Picture 4" descr="forWeb_G-Bio_kit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 txBox="1">
            <a:spLocks noChangeArrowheads="1"/>
          </p:cNvSpPr>
          <p:nvPr/>
        </p:nvSpPr>
        <p:spPr bwMode="auto">
          <a:xfrm>
            <a:off x="533400" y="4267200"/>
            <a:ext cx="3581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538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Lab Kits from G-Biosciences,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available through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i="0" dirty="0" smtClean="0">
                <a:solidFill>
                  <a:srgbClr val="0000FF"/>
                </a:solidFill>
                <a:latin typeface="Arial" charset="0"/>
              </a:rPr>
              <a:t>Fisher Science Education</a:t>
            </a:r>
            <a:endParaRPr lang="en-US" sz="2000" i="0" dirty="0">
              <a:solidFill>
                <a:srgbClr val="0000FF"/>
              </a:solidFill>
              <a:latin typeface="Arial" charset="0"/>
            </a:endParaRP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give educators options for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student biotech </a:t>
            </a:r>
          </a:p>
          <a:p>
            <a:pPr lvl="2" algn="ctr">
              <a:spcBef>
                <a:spcPct val="20000"/>
              </a:spcBef>
              <a:buClr>
                <a:srgbClr val="1C07FF"/>
              </a:buClr>
              <a:buFont typeface="Times" charset="0"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lab skill development.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876800" y="1143000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Lab 5f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Characterizing Proteins Using PAGE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G-Bio’s BTNM-5f kit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931951" y="2209800"/>
            <a:ext cx="4191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BS4NM “The 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 Project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Models the production of a real biotech product, 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>
              <a:defRPr/>
            </a:pPr>
            <a:endParaRPr lang="en-US" sz="1600" i="0" dirty="0" smtClean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sz="1600" i="0" dirty="0" smtClean="0">
                <a:solidFill>
                  <a:srgbClr val="FF0000"/>
                </a:solidFill>
                <a:latin typeface="+mn-lt"/>
              </a:rPr>
              <a:t>10 G-Bio The </a:t>
            </a:r>
            <a:r>
              <a:rPr lang="en-US" sz="1600" i="0" dirty="0" err="1" smtClean="0">
                <a:solidFill>
                  <a:srgbClr val="FF0000"/>
                </a:solidFill>
                <a:latin typeface="+mn-lt"/>
              </a:rPr>
              <a:t>rAmylase</a:t>
            </a:r>
            <a:r>
              <a:rPr lang="en-US" sz="1600" i="0" dirty="0" smtClean="0">
                <a:solidFill>
                  <a:srgbClr val="FF0000"/>
                </a:solidFill>
                <a:latin typeface="+mn-lt"/>
              </a:rPr>
              <a:t> Project Kits</a:t>
            </a:r>
          </a:p>
          <a:p>
            <a:pPr>
              <a:defRPr/>
            </a:pP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http://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www.gbiosciences.com</a:t>
            </a:r>
            <a:r>
              <a:rPr lang="en-US" sz="1600" i="0" dirty="0" smtClean="0">
                <a:solidFill>
                  <a:srgbClr val="0000FF"/>
                </a:solidFill>
                <a:latin typeface="+mn-lt"/>
              </a:rPr>
              <a:t>/</a:t>
            </a:r>
            <a:r>
              <a:rPr lang="en-US" sz="1600" i="0" dirty="0" err="1" smtClean="0">
                <a:solidFill>
                  <a:srgbClr val="0000FF"/>
                </a:solidFill>
                <a:latin typeface="+mn-lt"/>
              </a:rPr>
              <a:t>BTSNM.aspx</a:t>
            </a:r>
            <a:endParaRPr lang="en-US" sz="1600" i="0" dirty="0" smtClean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648200"/>
            <a:ext cx="4572000" cy="14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2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48768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Current BS4NM materials lists are available at </a:t>
            </a:r>
            <a:r>
              <a:rPr lang="en-US" sz="2000" b="1" u="sng" dirty="0" err="1" smtClean="0">
                <a:latin typeface="Arial"/>
                <a:cs typeface="Arial"/>
              </a:rPr>
              <a:t>fisheredu.com</a:t>
            </a:r>
            <a:r>
              <a:rPr lang="en-US" sz="2000" b="1" u="sng" dirty="0" smtClean="0">
                <a:latin typeface="Arial"/>
                <a:cs typeface="Arial"/>
              </a:rPr>
              <a:t>/bs4nm</a:t>
            </a:r>
            <a:endParaRPr lang="en-US" sz="2000" b="1" u="sng" dirty="0">
              <a:latin typeface="Arial"/>
              <a:cs typeface="Arial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1047750"/>
          </a:xfrm>
        </p:spPr>
        <p:txBody>
          <a:bodyPr/>
          <a:lstStyle/>
          <a:p>
            <a:pPr algn="ctr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BS4NM/Fisher Science Education/</a:t>
            </a:r>
            <a:b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G-Biosciences Education Materials Lists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" y="5334000"/>
            <a:ext cx="899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</a:rPr>
              <a:t>FSE/</a:t>
            </a:r>
            <a:r>
              <a:rPr lang="en-US" sz="2000" i="0" dirty="0" err="1" smtClean="0">
                <a:solidFill>
                  <a:srgbClr val="FF0000"/>
                </a:solidFill>
                <a:latin typeface="+mn-lt"/>
              </a:rPr>
              <a:t>GBio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</a:rPr>
              <a:t>/BS4NMN Lab Materials Support Team:</a:t>
            </a:r>
            <a:endParaRPr lang="en-US" sz="1000" i="0" dirty="0" smtClean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endParaRPr lang="en-US" sz="1000" i="0" dirty="0" smtClean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latin typeface="+mn-lt"/>
              </a:rPr>
              <a:t>Colin Heath, G-Biosciences, Research and Development 	</a:t>
            </a:r>
            <a:r>
              <a:rPr lang="en-US" sz="1800" i="0" dirty="0" err="1" smtClean="0">
                <a:latin typeface="+mn-lt"/>
              </a:rPr>
              <a:t>cheath@gbiosciences.com</a:t>
            </a:r>
            <a:endParaRPr lang="en-US" sz="1800" i="0" dirty="0" smtClean="0"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latin typeface="+mn-lt"/>
              </a:rPr>
              <a:t>Lacey </a:t>
            </a:r>
            <a:r>
              <a:rPr lang="en-US" sz="1800" i="0" dirty="0" err="1" smtClean="0">
                <a:latin typeface="+mn-lt"/>
              </a:rPr>
              <a:t>Cirinelli</a:t>
            </a:r>
            <a:r>
              <a:rPr lang="en-US" sz="1800" i="0" dirty="0" smtClean="0">
                <a:latin typeface="+mn-lt"/>
              </a:rPr>
              <a:t>, Fisher Science Education Product Support</a:t>
            </a:r>
            <a:r>
              <a:rPr lang="en-US" sz="1800" i="0" dirty="0">
                <a:latin typeface="+mn-lt"/>
              </a:rPr>
              <a:t>	</a:t>
            </a:r>
            <a:r>
              <a:rPr lang="en-US" sz="1800" i="0" dirty="0" err="1" smtClean="0">
                <a:latin typeface="+mn-lt"/>
              </a:rPr>
              <a:t>lacey.cirinelli@thermofisher.com</a:t>
            </a:r>
            <a:endParaRPr lang="en-US" sz="1800" i="0" dirty="0" smtClean="0">
              <a:latin typeface="+mn-lt"/>
            </a:endParaRPr>
          </a:p>
          <a:p>
            <a:pPr>
              <a:defRPr/>
            </a:pPr>
            <a:r>
              <a:rPr lang="en-US" sz="1800" i="0" dirty="0" smtClean="0">
                <a:latin typeface="+mn-lt"/>
              </a:rPr>
              <a:t>Ellyn Daugherty, BS4NM Author, Educator, Consultant	</a:t>
            </a:r>
            <a:r>
              <a:rPr lang="en-US" sz="1800" i="0" dirty="0" err="1" smtClean="0">
                <a:latin typeface="+mn-lt"/>
              </a:rPr>
              <a:t>ellyn@BiotechEd.com</a:t>
            </a:r>
            <a:endParaRPr lang="en-US" sz="1800" i="0" dirty="0" smtClean="0">
              <a:latin typeface="+mn-lt"/>
            </a:endParaRPr>
          </a:p>
        </p:txBody>
      </p:sp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11548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6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Biotechnology Curricular Support</a:t>
            </a:r>
            <a:endParaRPr lang="en-US" sz="4000" dirty="0">
              <a:latin typeface="Tahoma" charset="0"/>
            </a:endParaRPr>
          </a:p>
        </p:txBody>
      </p:sp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0" y="6858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rgbClr val="0000FF"/>
                </a:solidFill>
                <a:latin typeface="Arial" charset="0"/>
              </a:rPr>
              <a:t>www.BiotechEd.com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" name="Picture 6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6934200" cy="54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</a:t>
            </a:r>
            <a:r>
              <a:rPr lang="en-US" dirty="0">
                <a:solidFill>
                  <a:srgbClr val="FF0066"/>
                </a:solidFill>
                <a:latin typeface="Arial"/>
                <a:cs typeface="Arial"/>
              </a:rPr>
              <a:t>starch </a:t>
            </a:r>
            <a:r>
              <a:rPr lang="en-US" dirty="0" smtClean="0">
                <a:solidFill>
                  <a:srgbClr val="FF0066"/>
                </a:solidFill>
                <a:latin typeface="Arial"/>
                <a:cs typeface="Arial"/>
              </a:rPr>
              <a:t>digestion to sugar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</a:t>
            </a:r>
            <a:r>
              <a:rPr lang="en-US" sz="2000" dirty="0" err="1" smtClean="0">
                <a:latin typeface="Arial" charset="0"/>
              </a:rPr>
              <a:t>rAmylase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340336"/>
              </p:ext>
            </p:extLst>
          </p:nvPr>
        </p:nvGraphicFramePr>
        <p:xfrm>
          <a:off x="6172200" y="23622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3434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581400" y="1524000"/>
            <a:ext cx="5715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Lab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Lab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6c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   Assaying for Amylase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Activity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6d    Direct ELISA of Bacterial Amylase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sz="14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6e </a:t>
            </a:r>
            <a:r>
              <a:rPr lang="en-US" sz="2000" dirty="0">
                <a:latin typeface="Arial"/>
                <a:cs typeface="Arial"/>
              </a:rPr>
              <a:t>   Western Blot to Identify </a:t>
            </a:r>
            <a:r>
              <a:rPr lang="en-US" sz="2000" dirty="0" smtClean="0">
                <a:latin typeface="Arial"/>
                <a:cs typeface="Arial"/>
              </a:rPr>
              <a:t>Amylase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sz="14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7g </a:t>
            </a:r>
            <a:r>
              <a:rPr lang="en-US" sz="2000" dirty="0">
                <a:latin typeface="Arial"/>
                <a:cs typeface="Arial"/>
              </a:rPr>
              <a:t>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</a:t>
            </a:r>
            <a:endParaRPr lang="en-US" sz="14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8b    pAmy </a:t>
            </a:r>
            <a:r>
              <a:rPr lang="en-US" sz="2000" dirty="0" smtClean="0">
                <a:latin typeface="Arial"/>
                <a:cs typeface="Arial"/>
              </a:rPr>
              <a:t>Plasmid Restriction Digestion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8g    </a:t>
            </a:r>
            <a:r>
              <a:rPr lang="en-US" sz="2000" dirty="0" err="1" smtClean="0">
                <a:latin typeface="Arial"/>
                <a:cs typeface="Arial"/>
              </a:rPr>
              <a:t>Miniprep</a:t>
            </a:r>
            <a:r>
              <a:rPr lang="en-US" sz="2000" dirty="0">
                <a:latin typeface="Arial"/>
                <a:cs typeface="Arial"/>
              </a:rPr>
              <a:t> for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352800" cy="6877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542532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BS4NM Fig 1.21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301"/>
            <a:ext cx="7090833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67567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464"/>
            <a:ext cx="7676014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54098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2" y="0"/>
            <a:ext cx="7549406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4649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549406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28868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258128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822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8987</TotalTime>
  <Words>414</Words>
  <Application>Microsoft Macintosh PowerPoint</Application>
  <PresentationFormat>On-screen Show (4:3)</PresentationFormat>
  <Paragraphs>91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G-Biosciences’ BS4NM Laboratory Kits</vt:lpstr>
      <vt:lpstr>BS4NM/Fisher Science Education/ G-Biosciences Education Materials Lists</vt:lpstr>
      <vt:lpstr>Biotechnology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186</cp:revision>
  <cp:lastPrinted>2018-02-19T04:20:25Z</cp:lastPrinted>
  <dcterms:created xsi:type="dcterms:W3CDTF">2010-06-22T16:13:48Z</dcterms:created>
  <dcterms:modified xsi:type="dcterms:W3CDTF">2018-02-19T04:20:35Z</dcterms:modified>
</cp:coreProperties>
</file>